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2" r:id="rId7"/>
    <p:sldId id="261"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24" autoAdjust="0"/>
    <p:restoredTop sz="94660"/>
  </p:normalViewPr>
  <p:slideViewPr>
    <p:cSldViewPr>
      <p:cViewPr varScale="1">
        <p:scale>
          <a:sx n="103" d="100"/>
          <a:sy n="103" d="100"/>
        </p:scale>
        <p:origin x="-2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934158-EF19-459C-8E4C-E69826FB23CA}" type="datetimeFigureOut">
              <a:rPr lang="en-US" smtClean="0"/>
              <a:t>11/6/2012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D1F786-A3AA-4DFC-A030-47AD0AB6A2CE}" type="slidenum">
              <a:rPr lang="en-US" smtClean="0"/>
              <a:t>‹#›</a:t>
            </a:fld>
            <a:endParaRPr lang="en-US"/>
          </a:p>
        </p:txBody>
      </p:sp>
    </p:spTree>
    <p:extLst>
      <p:ext uri="{BB962C8B-B14F-4D97-AF65-F5344CB8AC3E}">
        <p14:creationId xmlns:p14="http://schemas.microsoft.com/office/powerpoint/2010/main" val="1644747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D1F786-A3AA-4DFC-A030-47AD0AB6A2CE}" type="slidenum">
              <a:rPr lang="en-US" smtClean="0"/>
              <a:t>4</a:t>
            </a:fld>
            <a:endParaRPr lang="en-US"/>
          </a:p>
        </p:txBody>
      </p:sp>
    </p:spTree>
    <p:extLst>
      <p:ext uri="{BB962C8B-B14F-4D97-AF65-F5344CB8AC3E}">
        <p14:creationId xmlns:p14="http://schemas.microsoft.com/office/powerpoint/2010/main" val="2712095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6490F5-2F2A-41FF-94A6-B5772AADA6BD}"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27669864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6490F5-2F2A-41FF-94A6-B5772AADA6BD}"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164987741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6490F5-2F2A-41FF-94A6-B5772AADA6BD}"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33890047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6490F5-2F2A-41FF-94A6-B5772AADA6BD}"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6334361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6490F5-2F2A-41FF-94A6-B5772AADA6BD}" type="datetimeFigureOut">
              <a:rPr lang="en-US" smtClean="0"/>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30424228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6490F5-2F2A-41FF-94A6-B5772AADA6BD}" type="datetimeFigureOut">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7560956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6490F5-2F2A-41FF-94A6-B5772AADA6BD}" type="datetimeFigureOut">
              <a:rPr lang="en-US" smtClean="0"/>
              <a:t>11/6/2012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31427393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6490F5-2F2A-41FF-94A6-B5772AADA6BD}" type="datetimeFigureOut">
              <a:rPr lang="en-US" smtClean="0"/>
              <a:t>11/6/2012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27895804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6490F5-2F2A-41FF-94A6-B5772AADA6BD}" type="datetimeFigureOut">
              <a:rPr lang="en-US" smtClean="0"/>
              <a:t>11/6/2012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10863254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6490F5-2F2A-41FF-94A6-B5772AADA6BD}" type="datetimeFigureOut">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2184239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6490F5-2F2A-41FF-94A6-B5772AADA6BD}" type="datetimeFigureOut">
              <a:rPr lang="en-US" smtClean="0"/>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3B6361-D8D8-4E37-9192-59BA299E09C4}" type="slidenum">
              <a:rPr lang="en-US" smtClean="0"/>
              <a:t>‹#›</a:t>
            </a:fld>
            <a:endParaRPr lang="en-US"/>
          </a:p>
        </p:txBody>
      </p:sp>
    </p:spTree>
    <p:extLst>
      <p:ext uri="{BB962C8B-B14F-4D97-AF65-F5344CB8AC3E}">
        <p14:creationId xmlns:p14="http://schemas.microsoft.com/office/powerpoint/2010/main" val="13298745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6490F5-2F2A-41FF-94A6-B5772AADA6BD}" type="datetimeFigureOut">
              <a:rPr lang="en-US" smtClean="0"/>
              <a:t>11/6/2012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B6361-D8D8-4E37-9192-59BA299E09C4}" type="slidenum">
              <a:rPr lang="en-US" smtClean="0"/>
              <a:t>‹#›</a:t>
            </a:fld>
            <a:endParaRPr lang="en-US"/>
          </a:p>
        </p:txBody>
      </p:sp>
    </p:spTree>
    <p:extLst>
      <p:ext uri="{BB962C8B-B14F-4D97-AF65-F5344CB8AC3E}">
        <p14:creationId xmlns:p14="http://schemas.microsoft.com/office/powerpoint/2010/main" val="1182902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a:solidFill>
              <a:schemeClr val="accent1"/>
            </a:solidFill>
          </a:ln>
        </p:spPr>
        <p:txBody>
          <a:bodyPr/>
          <a:lstStyle/>
          <a:p>
            <a:r>
              <a:rPr lang="en-US" b="1" dirty="0" smtClean="0">
                <a:solidFill>
                  <a:srgbClr val="FF0000"/>
                </a:solidFill>
              </a:rPr>
              <a:t>THE BODY’S DEFENSES AGAINST INFECTION</a:t>
            </a:r>
            <a:endParaRPr lang="en-US" b="1" dirty="0">
              <a:solidFill>
                <a:srgbClr val="FF0000"/>
              </a:solidFill>
            </a:endParaRPr>
          </a:p>
        </p:txBody>
      </p:sp>
      <p:sp>
        <p:nvSpPr>
          <p:cNvPr id="3" name="Subtitle 2"/>
          <p:cNvSpPr>
            <a:spLocks noGrp="1"/>
          </p:cNvSpPr>
          <p:nvPr>
            <p:ph type="subTitle" idx="1"/>
          </p:nvPr>
        </p:nvSpPr>
        <p:spPr>
          <a:xfrm>
            <a:off x="1905000" y="3698631"/>
            <a:ext cx="4953000" cy="3159369"/>
          </a:xfrm>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3581400"/>
            <a:ext cx="5486400" cy="3352691"/>
          </a:xfrm>
          <a:prstGeom prst="rect">
            <a:avLst/>
          </a:prstGeom>
        </p:spPr>
      </p:pic>
    </p:spTree>
    <p:extLst>
      <p:ext uri="{BB962C8B-B14F-4D97-AF65-F5344CB8AC3E}">
        <p14:creationId xmlns:p14="http://schemas.microsoft.com/office/powerpoint/2010/main" val="9238866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LYMPHATIC SYSTEM CONTINUE</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T-CELLS ATTACK PATHOGENS AND STIMULATE THE PRODUCTION OF B-CELLS. THERE ARE TWO MAIN TYPES OF T-CELLS. KILLER TCELLS ATTACH TO THE INVADING PATHOGENS AND DESTROY THEM. HELPER CELLS ACTIVATE THE PRODUCTION OF ANTIBODIES BY B-CELLS.</a:t>
            </a:r>
            <a:endParaRPr lang="en-US" dirty="0"/>
          </a:p>
        </p:txBody>
      </p:sp>
    </p:spTree>
    <p:extLst>
      <p:ext uri="{BB962C8B-B14F-4D97-AF65-F5344CB8AC3E}">
        <p14:creationId xmlns:p14="http://schemas.microsoft.com/office/powerpoint/2010/main" val="5062421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IMMUNITY</a:t>
            </a:r>
            <a:endParaRPr lang="en-US" b="1" dirty="0">
              <a:solidFill>
                <a:srgbClr val="FF0000"/>
              </a:solidFill>
            </a:endParaRPr>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p:txBody>
          <a:bodyPr/>
          <a:lstStyle/>
          <a:p>
            <a:r>
              <a:rPr lang="en-US" dirty="0" smtClean="0"/>
              <a:t>NATURAL IMMUNITY IS PRESENT AT BIRTH, AND INCLUDES THE SKIN AND MUCOUS MEMBRANES AND OF </a:t>
            </a:r>
            <a:r>
              <a:rPr lang="en-US" dirty="0"/>
              <a:t>W</a:t>
            </a:r>
            <a:r>
              <a:rPr lang="en-US" dirty="0" smtClean="0"/>
              <a:t>HITE BLOOD CELLS.</a:t>
            </a:r>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r>
              <a:rPr lang="en-US" dirty="0" smtClean="0"/>
              <a:t>ACQUIRED IMMUNITY  DEVELOPS OVER A  PERSON’S LIFETIME..</a:t>
            </a:r>
            <a:endParaRPr lang="en-US" dirty="0"/>
          </a:p>
        </p:txBody>
      </p:sp>
    </p:spTree>
    <p:extLst>
      <p:ext uri="{BB962C8B-B14F-4D97-AF65-F5344CB8AC3E}">
        <p14:creationId xmlns:p14="http://schemas.microsoft.com/office/powerpoint/2010/main" val="34812504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THE BODY’S DEFENSES</a:t>
            </a:r>
            <a:endParaRPr lang="en-US" b="1" dirty="0">
              <a:solidFill>
                <a:srgbClr val="FF0000"/>
              </a:solidFill>
            </a:endParaRPr>
          </a:p>
        </p:txBody>
      </p:sp>
      <p:sp>
        <p:nvSpPr>
          <p:cNvPr id="3" name="Content Placeholder 2"/>
          <p:cNvSpPr>
            <a:spLocks noGrp="1"/>
          </p:cNvSpPr>
          <p:nvPr>
            <p:ph idx="1"/>
          </p:nvPr>
        </p:nvSpPr>
        <p:spPr/>
        <p:txBody>
          <a:bodyPr>
            <a:normAutofit fontScale="92500"/>
          </a:bodyPr>
          <a:lstStyle/>
          <a:p>
            <a:r>
              <a:rPr lang="en-US" sz="2800" dirty="0" smtClean="0"/>
              <a:t>YOUR FIRST LINE OF DEFENSE- YOUR SKIN AND FLUIDS FORMS A BARRIER BETWEEN YOU AND PATHOGENS.</a:t>
            </a:r>
          </a:p>
          <a:p>
            <a:r>
              <a:rPr lang="en-US" sz="2800" dirty="0" smtClean="0"/>
              <a:t>EYES – TEARS WASH PATHOGENS FROM YOUR EYES. TEARS CONTAIN CHEMICAL COMPOUNDS THAT KILL PATHOGENS.</a:t>
            </a:r>
          </a:p>
          <a:p>
            <a:r>
              <a:rPr lang="en-US" sz="2800" dirty="0" smtClean="0"/>
              <a:t>SKIN-TOUGH  OUTER LAYER OF SKIN  PROTECTS YOU FROM PATHOGENS.CUT ,BURN, OR SCRAPE.</a:t>
            </a:r>
          </a:p>
          <a:p>
            <a:r>
              <a:rPr lang="en-US" sz="2800" dirty="0" smtClean="0"/>
              <a:t>STOMACH- GASTRIC JUICES PRODUCED BY THE LINING OF YOUR STOMACH HELP KILL PATHOGENS THAT ENTER THE BODY THROUGH FOOD OR DRINK.</a:t>
            </a:r>
          </a:p>
          <a:p>
            <a:endParaRPr lang="en-US" sz="2800" dirty="0"/>
          </a:p>
        </p:txBody>
      </p:sp>
    </p:spTree>
    <p:extLst>
      <p:ext uri="{BB962C8B-B14F-4D97-AF65-F5344CB8AC3E}">
        <p14:creationId xmlns:p14="http://schemas.microsoft.com/office/powerpoint/2010/main" val="4880596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FIRST LINE OF DEFENSE</a:t>
            </a:r>
            <a:endParaRPr lang="en-US" b="1" dirty="0">
              <a:solidFill>
                <a:srgbClr val="FF0000"/>
              </a:solidFill>
            </a:endParaRPr>
          </a:p>
        </p:txBody>
      </p:sp>
      <p:sp>
        <p:nvSpPr>
          <p:cNvPr id="3" name="Content Placeholder 2"/>
          <p:cNvSpPr>
            <a:spLocks noGrp="1"/>
          </p:cNvSpPr>
          <p:nvPr>
            <p:ph idx="1"/>
          </p:nvPr>
        </p:nvSpPr>
        <p:spPr/>
        <p:txBody>
          <a:bodyPr/>
          <a:lstStyle/>
          <a:p>
            <a:endParaRPr lang="en-US" dirty="0" smtClean="0"/>
          </a:p>
          <a:p>
            <a:r>
              <a:rPr lang="en-US" sz="2800" dirty="0" smtClean="0"/>
              <a:t>MUCOUS MEMBRANES- LINE YOUR NOSE, MOUTH, AND THROAT AND SECRETE A FLUID CALLED MUCUS THAT TRAPS PATHOGENS.</a:t>
            </a:r>
          </a:p>
          <a:p>
            <a:endParaRPr lang="en-US" sz="2800" dirty="0"/>
          </a:p>
          <a:p>
            <a:r>
              <a:rPr lang="en-US" sz="2800" dirty="0" smtClean="0"/>
              <a:t>SALIVA-WASHES GERMS FROM YOUR TEETH. SALIVA ALSO CONTAINS CHEMICALS THAT KILL MANY PATHOGENS.</a:t>
            </a:r>
            <a:endParaRPr lang="en-US" sz="2800" dirty="0"/>
          </a:p>
        </p:txBody>
      </p:sp>
    </p:spTree>
    <p:extLst>
      <p:ext uri="{BB962C8B-B14F-4D97-AF65-F5344CB8AC3E}">
        <p14:creationId xmlns:p14="http://schemas.microsoft.com/office/powerpoint/2010/main" val="33212637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THE MAIN LINE OF DEFENSE</a:t>
            </a:r>
            <a:endParaRPr lang="en-US" b="1" dirty="0">
              <a:solidFill>
                <a:srgbClr val="FF0000"/>
              </a:solidFill>
            </a:endParaRPr>
          </a:p>
        </p:txBody>
      </p:sp>
      <p:sp>
        <p:nvSpPr>
          <p:cNvPr id="3" name="Content Placeholder 2"/>
          <p:cNvSpPr>
            <a:spLocks noGrp="1"/>
          </p:cNvSpPr>
          <p:nvPr>
            <p:ph idx="1"/>
          </p:nvPr>
        </p:nvSpPr>
        <p:spPr>
          <a:xfrm>
            <a:off x="381000" y="1524000"/>
            <a:ext cx="8229600" cy="4525963"/>
          </a:xfrm>
        </p:spPr>
        <p:txBody>
          <a:bodyPr>
            <a:normAutofit/>
          </a:bodyPr>
          <a:lstStyle/>
          <a:p>
            <a:r>
              <a:rPr lang="en-US" sz="2800" dirty="0" smtClean="0"/>
              <a:t>IMMUNE SYSTEM IS A COMBINATION OF BODY DEFENSES MADE UP OF CELLS, TISSUES, AND ORGANS THAT FIGHT OFF PATHOGENS AND DISEASE.</a:t>
            </a:r>
          </a:p>
          <a:p>
            <a:endParaRPr lang="en-US" sz="2800" dirty="0" smtClean="0"/>
          </a:p>
          <a:p>
            <a:r>
              <a:rPr lang="en-US" sz="2800" dirty="0" smtClean="0"/>
              <a:t>THE IMMUNE SYSTEM HAS TWO MAJOR KINDS OF DEFENSE STRATEGIES-A NONSPECIFIC, OR GENERAL, RESPONSE AND A SPECIFIC RESPONSE.</a:t>
            </a:r>
          </a:p>
          <a:p>
            <a:pPr marL="0" indent="0">
              <a:buNone/>
            </a:pPr>
            <a:r>
              <a:rPr lang="en-US" sz="2800" dirty="0" smtClean="0"/>
              <a:t>IMMUNITY IS YOUR BODY’S ABILITY TO RESIST THE GERMS THAT CAUSE A PARTICULAR DISEASE.</a:t>
            </a:r>
          </a:p>
          <a:p>
            <a:pPr marL="0" indent="0">
              <a:buNone/>
            </a:pPr>
            <a:endParaRPr lang="en-US" sz="2800" dirty="0" smtClean="0"/>
          </a:p>
          <a:p>
            <a:endParaRPr lang="en-US" sz="2800" dirty="0"/>
          </a:p>
        </p:txBody>
      </p:sp>
    </p:spTree>
    <p:extLst>
      <p:ext uri="{BB962C8B-B14F-4D97-AF65-F5344CB8AC3E}">
        <p14:creationId xmlns:p14="http://schemas.microsoft.com/office/powerpoint/2010/main" val="36523792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CONTINUE </a:t>
            </a:r>
            <a:endParaRPr lang="en-US" b="1"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dirty="0" smtClean="0"/>
              <a:t>NONSPECIFIC RESPONSE BEGINS WITH INFLAMMATION OR INCREASED BLOOD FLOW, TO THE AFFECTED AREA. INFLAMMATION SIGNALS CHEMICALS MESSENGERS TO SUMMON SPECIAL WHITE CELLS TO SPEED TO THE AFFECTED AREA AND DESTROY INVADING PATHOGENS.</a:t>
            </a:r>
          </a:p>
          <a:p>
            <a:r>
              <a:rPr lang="en-US" dirty="0" smtClean="0"/>
              <a:t>IF PATHOGENS SPREAD, THE INFLAMMATION MAY RESULT IN A FEVER.</a:t>
            </a:r>
            <a:endParaRPr lang="en-US" dirty="0"/>
          </a:p>
        </p:txBody>
      </p:sp>
    </p:spTree>
    <p:extLst>
      <p:ext uri="{BB962C8B-B14F-4D97-AF65-F5344CB8AC3E}">
        <p14:creationId xmlns:p14="http://schemas.microsoft.com/office/powerpoint/2010/main" val="20343828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SPECIFIC RESPONSE</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IF THE PATHOGENS SURVIVE THE NONSPECIFIC RESONSE, A SPECIFIC RESPONSE IS SET IN MOTION. THE RESONSE TARGETS THE PATHOGENS IN A MORE SPECIALIZED MANNER. IT ALSO GIVES THE BODY THE ABILITY TO RECOGNIZE THE SAME PATHOGEN IF IT INVADES AGAIN.</a:t>
            </a:r>
            <a:endParaRPr lang="en-US" dirty="0"/>
          </a:p>
        </p:txBody>
      </p:sp>
    </p:spTree>
    <p:extLst>
      <p:ext uri="{BB962C8B-B14F-4D97-AF65-F5344CB8AC3E}">
        <p14:creationId xmlns:p14="http://schemas.microsoft.com/office/powerpoint/2010/main" val="29459840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NONSPECIFIC RESONSE`</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NONSPECIFIC RESPONSE IS ALL-PURPOSE RESPONSE LAUNCHED BY THE IMMUNE SYSTEM. IT BEGINS WITH INFLAMMATION , OR INCREASED BLOOD FLOW TO THE AFFECTED AREA. INFLAMMATION SIGNALS CHEMICAL MESSENGERS TO SUMMON SPECIAL WHITE BLOOD CELLS TO SPEED TO THE AFFECTED AREA AND DESTROY INVADING PATHOGENS.</a:t>
            </a:r>
            <a:endParaRPr lang="en-US" dirty="0"/>
          </a:p>
        </p:txBody>
      </p:sp>
    </p:spTree>
    <p:extLst>
      <p:ext uri="{BB962C8B-B14F-4D97-AF65-F5344CB8AC3E}">
        <p14:creationId xmlns:p14="http://schemas.microsoft.com/office/powerpoint/2010/main" val="14672628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THE LYMPHATIC SYSTEM AND IMMUNE RESPONSE</a:t>
            </a:r>
            <a:endParaRPr lang="en-US" b="1" dirty="0">
              <a:solidFill>
                <a:srgbClr val="FF0000"/>
              </a:solidFill>
            </a:endParaRPr>
          </a:p>
        </p:txBody>
      </p:sp>
      <p:sp>
        <p:nvSpPr>
          <p:cNvPr id="3" name="Content Placeholder 2"/>
          <p:cNvSpPr>
            <a:spLocks noGrp="1"/>
          </p:cNvSpPr>
          <p:nvPr>
            <p:ph idx="1"/>
          </p:nvPr>
        </p:nvSpPr>
        <p:spPr/>
        <p:txBody>
          <a:bodyPr/>
          <a:lstStyle/>
          <a:p>
            <a:r>
              <a:rPr lang="en-US" dirty="0" smtClean="0"/>
              <a:t>THE LYMPHATIC SYSTEM IS A SECONDARY CIRCULATORY SYSTEM THAT HELPS THE BODY FIGHT PATHOGENS AND MAINTAIN ITS FLUID BALANCED.</a:t>
            </a:r>
          </a:p>
          <a:p>
            <a:endParaRPr lang="en-US" dirty="0"/>
          </a:p>
          <a:p>
            <a:r>
              <a:rPr lang="en-US" dirty="0" smtClean="0"/>
              <a:t>THE LYMPHATIC SYSTEM CARRIERS A FLUID  KNOWN AS LYMPH AND PRODUCES WHITE BLOOD CELLS.</a:t>
            </a:r>
          </a:p>
          <a:p>
            <a:endParaRPr lang="en-US" dirty="0"/>
          </a:p>
          <a:p>
            <a:endParaRPr lang="en-US" dirty="0"/>
          </a:p>
        </p:txBody>
      </p:sp>
    </p:spTree>
    <p:extLst>
      <p:ext uri="{BB962C8B-B14F-4D97-AF65-F5344CB8AC3E}">
        <p14:creationId xmlns:p14="http://schemas.microsoft.com/office/powerpoint/2010/main" val="8952107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CONTINUE</a:t>
            </a:r>
            <a:endParaRPr lang="en-US" b="1"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r>
              <a:rPr lang="en-US" dirty="0" smtClean="0"/>
              <a:t>B-CELLS AND T- CELLS ARE INVOLVED IN THE SPECIFIC IMMUNE RESPONSE.</a:t>
            </a:r>
          </a:p>
          <a:p>
            <a:r>
              <a:rPr lang="en-US" dirty="0" smtClean="0"/>
              <a:t>B-CELLS ARE FORMED IN THE BONE MARROW, AND T-CELLS ARE PRODUCE IN THE THYMUS GLANDS.</a:t>
            </a:r>
          </a:p>
          <a:p>
            <a:r>
              <a:rPr lang="en-US" dirty="0" smtClean="0"/>
              <a:t>ANTIGENS ARE SUBSTANCES RELEASED BY INVADING PATHOGENS. </a:t>
            </a:r>
          </a:p>
          <a:p>
            <a:r>
              <a:rPr lang="en-US" dirty="0" smtClean="0"/>
              <a:t>B-CELLS RELEASE ANTIBODIES, PROTEINS THAT ATTACH TO ANTIGENS , KEEPING THEM FROM HARMING THE BODY.</a:t>
            </a:r>
          </a:p>
          <a:p>
            <a:endParaRPr lang="en-US" dirty="0"/>
          </a:p>
        </p:txBody>
      </p:sp>
    </p:spTree>
    <p:extLst>
      <p:ext uri="{BB962C8B-B14F-4D97-AF65-F5344CB8AC3E}">
        <p14:creationId xmlns:p14="http://schemas.microsoft.com/office/powerpoint/2010/main" val="36689567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494</Words>
  <Application>Microsoft Office PowerPoint</Application>
  <PresentationFormat>On-screen Show (4:3)</PresentationFormat>
  <Paragraphs>38</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BODY’S DEFENSES AGAINST INFECTION</vt:lpstr>
      <vt:lpstr>THE BODY’S DEFENSES</vt:lpstr>
      <vt:lpstr>FIRST LINE OF DEFENSE</vt:lpstr>
      <vt:lpstr>THE MAIN LINE OF DEFENSE</vt:lpstr>
      <vt:lpstr>CONTINUE </vt:lpstr>
      <vt:lpstr>SPECIFIC RESPONSE</vt:lpstr>
      <vt:lpstr>NONSPECIFIC RESONSE`</vt:lpstr>
      <vt:lpstr>THE LYMPHATIC SYSTEM AND IMMUNE RESPONSE</vt:lpstr>
      <vt:lpstr>CONTINUE</vt:lpstr>
      <vt:lpstr>LYMPHATIC SYSTEM CONTINUE</vt:lpstr>
      <vt:lpstr>IMMUNITY</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BODY’S DEFENSES AGAINST INFECTION</dc:title>
  <dc:creator>ambrewer</dc:creator>
  <cp:lastModifiedBy>Allen M. Brewer</cp:lastModifiedBy>
  <cp:revision>32</cp:revision>
  <dcterms:created xsi:type="dcterms:W3CDTF">2011-11-14T17:39:22Z</dcterms:created>
  <dcterms:modified xsi:type="dcterms:W3CDTF">2012-11-06T14:16:41Z</dcterms:modified>
</cp:coreProperties>
</file>